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57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5" r:id="rId60"/>
    <p:sldId id="316" r:id="rId61"/>
    <p:sldId id="317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8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83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89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06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6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1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1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48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62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7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CA2FD-B19C-4A9A-8A37-C015845B1EEC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7878A-D2AB-4726-870E-6F6817FEA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Physics SOL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32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Changes in forms of energy (from one type to another) are called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Conversions</a:t>
            </a:r>
          </a:p>
          <a:p>
            <a:pPr marL="457200" indent="-457200">
              <a:buAutoNum type="alphaUcPeriod"/>
            </a:pPr>
            <a:r>
              <a:rPr lang="en-US" dirty="0" smtClean="0"/>
              <a:t>Engines</a:t>
            </a:r>
          </a:p>
          <a:p>
            <a:pPr marL="457200" indent="-457200">
              <a:buAutoNum type="alphaUcPeriod"/>
            </a:pPr>
            <a:r>
              <a:rPr lang="en-US" dirty="0" smtClean="0"/>
              <a:t>Turbines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890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Changes in forms of energy (from one type to another) are called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Conversions</a:t>
            </a:r>
          </a:p>
          <a:p>
            <a:pPr marL="457200" indent="-457200">
              <a:buAutoNum type="alphaUcPeriod"/>
            </a:pPr>
            <a:r>
              <a:rPr lang="en-US" dirty="0" smtClean="0"/>
              <a:t>Engines</a:t>
            </a:r>
          </a:p>
          <a:p>
            <a:pPr marL="457200" indent="-457200">
              <a:buAutoNum type="alphaUcPeriod"/>
            </a:pPr>
            <a:r>
              <a:rPr lang="en-US" dirty="0" smtClean="0"/>
              <a:t>Turbines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92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/>
          <a:lstStyle/>
          <a:p>
            <a:r>
              <a:rPr lang="en-US" dirty="0" smtClean="0"/>
              <a:t>Kinetic energy depends upon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23505"/>
            <a:ext cx="10515600" cy="316614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Velocity only </a:t>
            </a:r>
          </a:p>
          <a:p>
            <a:pPr marL="457200" indent="-457200">
              <a:buAutoNum type="alphaUcPeriod"/>
            </a:pPr>
            <a:r>
              <a:rPr lang="en-US" dirty="0" smtClean="0"/>
              <a:t>Mass only </a:t>
            </a:r>
          </a:p>
          <a:p>
            <a:pPr marL="457200" indent="-457200">
              <a:buAutoNum type="alphaUcPeriod"/>
            </a:pPr>
            <a:r>
              <a:rPr lang="en-US" dirty="0" smtClean="0"/>
              <a:t>Position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Mass and velocity </a:t>
            </a:r>
          </a:p>
        </p:txBody>
      </p:sp>
    </p:spTree>
    <p:extLst>
      <p:ext uri="{BB962C8B-B14F-4D97-AF65-F5344CB8AC3E}">
        <p14:creationId xmlns:p14="http://schemas.microsoft.com/office/powerpoint/2010/main" val="37991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/>
          <a:lstStyle/>
          <a:p>
            <a:r>
              <a:rPr lang="en-US" dirty="0" smtClean="0"/>
              <a:t>Kinetic energy depends upon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23505"/>
            <a:ext cx="10515600" cy="316614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Velocity only </a:t>
            </a:r>
          </a:p>
          <a:p>
            <a:pPr marL="457200" indent="-457200">
              <a:buAutoNum type="alphaUcPeriod"/>
            </a:pPr>
            <a:r>
              <a:rPr lang="en-US" dirty="0" smtClean="0"/>
              <a:t>Mass only </a:t>
            </a:r>
          </a:p>
          <a:p>
            <a:pPr marL="457200" indent="-457200">
              <a:buAutoNum type="alphaUcPeriod"/>
            </a:pPr>
            <a:r>
              <a:rPr lang="en-US" dirty="0" smtClean="0"/>
              <a:t>Position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Mass and velocity </a:t>
            </a:r>
          </a:p>
        </p:txBody>
      </p:sp>
    </p:spTree>
    <p:extLst>
      <p:ext uri="{BB962C8B-B14F-4D97-AF65-F5344CB8AC3E}">
        <p14:creationId xmlns:p14="http://schemas.microsoft.com/office/powerpoint/2010/main" val="3878100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304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Moving electric changes produces…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81837"/>
            <a:ext cx="10515600" cy="330781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Mechanical energy </a:t>
            </a:r>
          </a:p>
          <a:p>
            <a:pPr marL="457200" indent="-457200">
              <a:buAutoNum type="alphaUcPeriod"/>
            </a:pPr>
            <a:r>
              <a:rPr lang="en-US" dirty="0" smtClean="0"/>
              <a:t>Chemical energy </a:t>
            </a:r>
          </a:p>
          <a:p>
            <a:pPr marL="457200" indent="-457200">
              <a:buAutoNum type="alphaUcPeriod"/>
            </a:pPr>
            <a:r>
              <a:rPr lang="en-US" dirty="0" smtClean="0"/>
              <a:t>Electromagnetic energy </a:t>
            </a:r>
          </a:p>
          <a:p>
            <a:pPr marL="457200" indent="-457200">
              <a:buAutoNum type="alphaUcPeriod"/>
            </a:pPr>
            <a:r>
              <a:rPr lang="en-US" dirty="0" smtClean="0"/>
              <a:t>Heat energy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970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304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Moving electric changes produces…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81837"/>
            <a:ext cx="10515600" cy="3307813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Mechanical energy </a:t>
            </a:r>
          </a:p>
          <a:p>
            <a:pPr marL="457200" indent="-457200">
              <a:buAutoNum type="alphaUcPeriod"/>
            </a:pPr>
            <a:r>
              <a:rPr lang="en-US" dirty="0" smtClean="0"/>
              <a:t>Chemical energy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Electromagnetic energy </a:t>
            </a:r>
          </a:p>
          <a:p>
            <a:pPr marL="457200" indent="-457200">
              <a:buAutoNum type="alphaUcPeriod"/>
            </a:pPr>
            <a:r>
              <a:rPr lang="en-US" dirty="0" smtClean="0"/>
              <a:t>Heat energy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483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008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one has the most kinetic energy?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39415"/>
            <a:ext cx="10515600" cy="305023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Battleship moving at 50 m/sec </a:t>
            </a:r>
          </a:p>
          <a:p>
            <a:pPr marL="457200" indent="-457200">
              <a:buAutoNum type="alphaUcPeriod"/>
            </a:pPr>
            <a:r>
              <a:rPr lang="en-US" dirty="0" smtClean="0"/>
              <a:t>Bird flying at 50 m/sec </a:t>
            </a:r>
          </a:p>
          <a:p>
            <a:pPr marL="457200" indent="-457200">
              <a:buAutoNum type="alphaUcPeriod"/>
            </a:pPr>
            <a:r>
              <a:rPr lang="en-US" dirty="0" smtClean="0"/>
              <a:t>Kite flying at 50 m/sec </a:t>
            </a:r>
          </a:p>
          <a:p>
            <a:pPr marL="457200" indent="-457200">
              <a:buAutoNum type="alphaUcPeriod"/>
            </a:pPr>
            <a:r>
              <a:rPr lang="en-US" dirty="0" smtClean="0"/>
              <a:t>Wind blowing at 50 m/sec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304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008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one has the most kinetic energy?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39415"/>
            <a:ext cx="10515600" cy="305023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Battleship moving at 50 m/sec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Bird flying at 50 m/sec </a:t>
            </a:r>
          </a:p>
          <a:p>
            <a:pPr marL="457200" indent="-457200">
              <a:buAutoNum type="alphaUcPeriod"/>
            </a:pPr>
            <a:r>
              <a:rPr lang="en-US" dirty="0" smtClean="0"/>
              <a:t>Kite flying at 50 m/sec </a:t>
            </a:r>
          </a:p>
          <a:p>
            <a:pPr marL="457200" indent="-457200">
              <a:buAutoNum type="alphaUcPeriod"/>
            </a:pPr>
            <a:r>
              <a:rPr lang="en-US" dirty="0" smtClean="0"/>
              <a:t>Wind blowing at 50 m/sec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180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not an example of how electricity is transferred?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Convection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Induction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Conduction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Friction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020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not an example of how electricity is transferred?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Convection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Induction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Conduction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Friction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01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91039"/>
          </a:xfrm>
        </p:spPr>
        <p:txBody>
          <a:bodyPr/>
          <a:lstStyle/>
          <a:p>
            <a:r>
              <a:rPr lang="en-US" dirty="0" smtClean="0"/>
              <a:t>Energy is defined as…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103809"/>
            <a:ext cx="10515600" cy="298584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Power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 ability of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 ability to do work </a:t>
            </a:r>
          </a:p>
          <a:p>
            <a:pPr marL="457200" indent="-457200">
              <a:buAutoNum type="alphaUcPeriod"/>
            </a:pPr>
            <a:r>
              <a:rPr lang="en-US" dirty="0" smtClean="0"/>
              <a:t>Force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446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969068"/>
          </a:xfrm>
        </p:spPr>
        <p:txBody>
          <a:bodyPr/>
          <a:lstStyle/>
          <a:p>
            <a:r>
              <a:rPr lang="en-US" dirty="0" smtClean="0"/>
              <a:t>Power is measured in….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71989"/>
            <a:ext cx="10515600" cy="321766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Ohms </a:t>
            </a:r>
          </a:p>
          <a:p>
            <a:pPr marL="457200" indent="-457200">
              <a:buAutoNum type="alphaUcPeriod"/>
            </a:pPr>
            <a:r>
              <a:rPr lang="en-US" dirty="0" smtClean="0"/>
              <a:t>Volts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Amperes</a:t>
            </a:r>
          </a:p>
          <a:p>
            <a:pPr marL="457200" indent="-457200">
              <a:buAutoNum type="alphaUcPeriod"/>
            </a:pPr>
            <a:r>
              <a:rPr lang="en-US" dirty="0" smtClean="0"/>
              <a:t>Watts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72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969068"/>
          </a:xfrm>
        </p:spPr>
        <p:txBody>
          <a:bodyPr/>
          <a:lstStyle/>
          <a:p>
            <a:r>
              <a:rPr lang="en-US" dirty="0" smtClean="0"/>
              <a:t>Power is measured in….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71989"/>
            <a:ext cx="10515600" cy="321766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Ohms </a:t>
            </a:r>
          </a:p>
          <a:p>
            <a:pPr marL="457200" indent="-457200">
              <a:buAutoNum type="alphaUcPeriod"/>
            </a:pPr>
            <a:r>
              <a:rPr lang="en-US" dirty="0" smtClean="0"/>
              <a:t>Volts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Amperes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Watts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25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917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type of energy transfer that DOES require the objects to actually touch.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33353"/>
            <a:ext cx="10515600" cy="325629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Induction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Conduction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Radiation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371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9175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type of energy transfer that DOES require the objects to actually touch.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33353"/>
            <a:ext cx="10515600" cy="325629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Induction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Conduction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Radiation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87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source creates electricity from chemicals?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23505"/>
            <a:ext cx="10515600" cy="316614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Photocell </a:t>
            </a:r>
          </a:p>
          <a:p>
            <a:pPr marL="457200" indent="-457200">
              <a:buAutoNum type="alphaUcPeriod"/>
            </a:pPr>
            <a:r>
              <a:rPr lang="en-US" dirty="0" smtClean="0"/>
              <a:t>Battery 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Thermocouple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Lightning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34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46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source creates electricity from chemicals?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23505"/>
            <a:ext cx="10515600" cy="316614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Photocell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Battery 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Thermocouple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Lightning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539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948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True or False.  There are three ways that electricity can be transferred.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20473"/>
            <a:ext cx="10515600" cy="326917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5629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948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True or False.  There are three ways that electricity can be transferred.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20473"/>
            <a:ext cx="10515600" cy="3269177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True. 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Induction</a:t>
            </a:r>
            <a:r>
              <a:rPr lang="en-US" dirty="0" smtClean="0"/>
              <a:t>- </a:t>
            </a:r>
            <a:r>
              <a:rPr lang="en-US" dirty="0"/>
              <a:t>production of an electromotive force or voltage across an </a:t>
            </a:r>
            <a:r>
              <a:rPr lang="en-US" b="1" dirty="0"/>
              <a:t>electrical</a:t>
            </a:r>
            <a:r>
              <a:rPr lang="en-US" dirty="0"/>
              <a:t> conductor due to its dynamic interaction with a magnetic field</a:t>
            </a: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Conduction</a:t>
            </a:r>
            <a:r>
              <a:rPr lang="en-US" dirty="0" smtClean="0"/>
              <a:t>- </a:t>
            </a:r>
            <a:r>
              <a:rPr lang="en-US" dirty="0"/>
              <a:t> process by which heat energy is transmitted through collisions between neighboring molecules. Think of a frying pan set over an open camp stove. The fire's heat causes molecules in the pan to vibrate faster, making it hotter.</a:t>
            </a:r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Friction</a:t>
            </a:r>
            <a:r>
              <a:rPr lang="en-US" dirty="0" smtClean="0"/>
              <a:t>- </a:t>
            </a:r>
            <a:r>
              <a:rPr lang="en-US" dirty="0"/>
              <a:t> the force resisting the relative motion of solid surfaces, fluid layers, and material elements sliding against each other.</a:t>
            </a:r>
          </a:p>
        </p:txBody>
      </p:sp>
    </p:spTree>
    <p:extLst>
      <p:ext uri="{BB962C8B-B14F-4D97-AF65-F5344CB8AC3E}">
        <p14:creationId xmlns:p14="http://schemas.microsoft.com/office/powerpoint/2010/main" val="426223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84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Describe how a switch controls a circuit.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13657"/>
            <a:ext cx="10515600" cy="307599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219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1364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Label the source, load, wire, switch, and flow of electrons.  </a:t>
            </a:r>
            <a:br>
              <a:rPr lang="en-US" dirty="0" smtClean="0"/>
            </a:br>
            <a:r>
              <a:rPr lang="en-US" dirty="0" smtClean="0"/>
              <a:t>What type of circuit is this?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bbc.co.uk/staticarchive/95ba2ae01136d66d515ec78d8b26e471a623f03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00" y="3352799"/>
            <a:ext cx="4914900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676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91039"/>
          </a:xfrm>
        </p:spPr>
        <p:txBody>
          <a:bodyPr/>
          <a:lstStyle/>
          <a:p>
            <a:r>
              <a:rPr lang="en-US" dirty="0" smtClean="0"/>
              <a:t>Energy is defined as…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103809"/>
            <a:ext cx="10515600" cy="298584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Power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 ability of motion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The ability to do work </a:t>
            </a:r>
          </a:p>
          <a:p>
            <a:pPr marL="457200" indent="-457200">
              <a:buAutoNum type="alphaUcPeriod"/>
            </a:pPr>
            <a:r>
              <a:rPr lang="en-US" dirty="0" smtClean="0"/>
              <a:t>Force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31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circuit </a:t>
            </a:r>
            <a:endParaRPr lang="en-US" dirty="0"/>
          </a:p>
        </p:txBody>
      </p:sp>
      <p:pic>
        <p:nvPicPr>
          <p:cNvPr id="2050" name="Picture 2" descr="http://hdz.horizonpower.com.au/assets/section/circuit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20" y="1672016"/>
            <a:ext cx="8374254" cy="518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6376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75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difference between “pitch” and “loudness”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78051"/>
            <a:ext cx="10515600" cy="3011599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266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7513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difference between “pitch” and “loudness”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78051"/>
            <a:ext cx="10515600" cy="3011599"/>
          </a:xfrm>
        </p:spPr>
        <p:txBody>
          <a:bodyPr/>
          <a:lstStyle/>
          <a:p>
            <a:r>
              <a:rPr lang="en-US" dirty="0" smtClean="0"/>
              <a:t>Pitch- How high or low a sound is </a:t>
            </a:r>
          </a:p>
          <a:p>
            <a:r>
              <a:rPr lang="en-US" dirty="0" smtClean="0"/>
              <a:t>Loudness- Volume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900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8145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Describe how the human ear works.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04563"/>
            <a:ext cx="10515600" cy="338508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4330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8145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Describe how the human ear works.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04563"/>
            <a:ext cx="10515600" cy="338508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Vibrations enter the outer ear </a:t>
            </a:r>
          </a:p>
          <a:p>
            <a:pPr marL="457200" indent="-457200">
              <a:buAutoNum type="arabicPeriod"/>
            </a:pPr>
            <a:r>
              <a:rPr lang="en-US" dirty="0" smtClean="0"/>
              <a:t>Travel down the ear canal </a:t>
            </a:r>
          </a:p>
          <a:p>
            <a:pPr marL="457200" indent="-457200">
              <a:buAutoNum type="arabicPeriod"/>
            </a:pPr>
            <a:r>
              <a:rPr lang="en-US" dirty="0" smtClean="0"/>
              <a:t>Contact the ear drum </a:t>
            </a:r>
          </a:p>
          <a:p>
            <a:pPr marL="457200" indent="-457200">
              <a:buAutoNum type="arabicPeriod"/>
            </a:pPr>
            <a:r>
              <a:rPr lang="en-US" dirty="0" smtClean="0"/>
              <a:t>Which vibrates the small bone in the inner ear </a:t>
            </a:r>
          </a:p>
          <a:p>
            <a:pPr marL="457200" indent="-457200">
              <a:buAutoNum type="arabicPeriod"/>
            </a:pPr>
            <a:r>
              <a:rPr lang="en-US" dirty="0" smtClean="0"/>
              <a:t>Which sends signals to the brain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7558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493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magnetic field of a magnet is strongest…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78051"/>
            <a:ext cx="10515600" cy="3011599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At its north pole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At its south pole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In the middle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At both its poles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016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493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magnetic field of a magnet is strongest…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78051"/>
            <a:ext cx="10515600" cy="3011599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At its north pole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At its south pole </a:t>
            </a:r>
          </a:p>
          <a:p>
            <a:pPr marL="457200" indent="-457200">
              <a:buAutoNum type="alphaUcPeriod"/>
            </a:pPr>
            <a:r>
              <a:rPr lang="en-US" dirty="0" smtClean="0"/>
              <a:t>In the middle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At both its poles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084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948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Materials that are more difficult to magnetize but tend to stay magnetized are called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84869"/>
            <a:ext cx="10515600" cy="320478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Natural magnets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Temporary magnets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Permanent magnets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Variable magnets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3724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948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Materials that are more difficult to magnetize but tend to stay magnetized are called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84869"/>
            <a:ext cx="10515600" cy="320478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Natural magnets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Temporary magnets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Permanent magnets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Variable magnets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8512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750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material that does not magnetize is …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0169"/>
            <a:ext cx="10515600" cy="344948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Iron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Cobalt </a:t>
            </a:r>
          </a:p>
          <a:p>
            <a:pPr marL="457200" indent="-457200">
              <a:buAutoNum type="alphaUcPeriod"/>
            </a:pPr>
            <a:r>
              <a:rPr lang="en-US" dirty="0" smtClean="0"/>
              <a:t>Glass </a:t>
            </a:r>
          </a:p>
          <a:p>
            <a:pPr marL="457200" indent="-457200">
              <a:buAutoNum type="alphaUcPeriod"/>
            </a:pPr>
            <a:r>
              <a:rPr lang="en-US" dirty="0" smtClean="0"/>
              <a:t>Nickel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33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powerful form of energy is…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Nuclear</a:t>
            </a:r>
          </a:p>
          <a:p>
            <a:pPr marL="457200" indent="-457200">
              <a:buAutoNum type="alphaUcPeriod"/>
            </a:pPr>
            <a:r>
              <a:rPr lang="en-US" dirty="0" smtClean="0"/>
              <a:t>Electromagnetic </a:t>
            </a:r>
          </a:p>
          <a:p>
            <a:pPr marL="457200" indent="-457200">
              <a:buAutoNum type="alphaUcPeriod"/>
            </a:pPr>
            <a:r>
              <a:rPr lang="en-US" dirty="0" smtClean="0"/>
              <a:t>Mechanical </a:t>
            </a:r>
          </a:p>
          <a:p>
            <a:pPr marL="457200" indent="-457200">
              <a:buAutoNum type="alphaUcPeriod"/>
            </a:pPr>
            <a:r>
              <a:rPr lang="en-US" dirty="0" smtClean="0"/>
              <a:t>Heat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5765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7501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material that does not magnetize is …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640169"/>
            <a:ext cx="10515600" cy="344948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Iron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Cobalt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Glass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Nickel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272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True or False. The north pole of a compass needle points to the magnetic north pole of the magnetic field.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311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True or </a:t>
            </a:r>
            <a:r>
              <a:rPr lang="en-US" dirty="0" smtClean="0">
                <a:solidFill>
                  <a:srgbClr val="C00000"/>
                </a:solidFill>
              </a:rPr>
              <a:t>False</a:t>
            </a:r>
            <a:r>
              <a:rPr lang="en-US" dirty="0" smtClean="0"/>
              <a:t>. The north pole of a compass needle points to the magnetic north pole of the magnetic field.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301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84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Sound travels best in what material?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97747"/>
            <a:ext cx="10515600" cy="3191904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Gas </a:t>
            </a:r>
          </a:p>
          <a:p>
            <a:pPr marL="457200" indent="-457200">
              <a:buAutoNum type="alphaUcPeriod"/>
            </a:pPr>
            <a:r>
              <a:rPr lang="en-US" dirty="0" smtClean="0"/>
              <a:t>Liquid </a:t>
            </a:r>
          </a:p>
          <a:p>
            <a:pPr marL="457200" indent="-457200">
              <a:buAutoNum type="alphaUcPeriod"/>
            </a:pPr>
            <a:r>
              <a:rPr lang="en-US" dirty="0" smtClean="0"/>
              <a:t>Solid 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 material makes no difference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428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084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Sound travels best in what material?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97747"/>
            <a:ext cx="10515600" cy="3191904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Gas </a:t>
            </a:r>
          </a:p>
          <a:p>
            <a:pPr marL="457200" indent="-457200">
              <a:buAutoNum type="alphaUcPeriod"/>
            </a:pPr>
            <a:r>
              <a:rPr lang="en-US" dirty="0" smtClean="0"/>
              <a:t>Liquid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Solid </a:t>
            </a:r>
          </a:p>
          <a:p>
            <a:pPr marL="457200" indent="-457200">
              <a:buAutoNum type="alphaUcPeriod"/>
            </a:pPr>
            <a:r>
              <a:rPr lang="en-US" dirty="0" smtClean="0"/>
              <a:t>The material makes no difference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994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266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a runner travels 50m in 5 sec, his average speed 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219719"/>
            <a:ext cx="10515600" cy="286993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50 m/sec</a:t>
            </a:r>
          </a:p>
          <a:p>
            <a:pPr marL="457200" indent="-457200">
              <a:buAutoNum type="alphaUcPeriod"/>
            </a:pPr>
            <a:r>
              <a:rPr lang="en-US" dirty="0" smtClean="0"/>
              <a:t>5 sec/m</a:t>
            </a:r>
          </a:p>
          <a:p>
            <a:pPr marL="457200" indent="-457200">
              <a:buAutoNum type="alphaUcPeriod"/>
            </a:pPr>
            <a:r>
              <a:rPr lang="en-US" dirty="0" smtClean="0"/>
              <a:t>10 sec/m</a:t>
            </a:r>
          </a:p>
          <a:p>
            <a:pPr marL="457200" indent="-457200">
              <a:buAutoNum type="alphaUcPeriod"/>
            </a:pPr>
            <a:r>
              <a:rPr lang="en-US" dirty="0" smtClean="0"/>
              <a:t>10 m/sec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5714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266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a runner travels 50m in 5 sec, his average speed 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219719"/>
            <a:ext cx="10515600" cy="286993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50 m/sec</a:t>
            </a:r>
          </a:p>
          <a:p>
            <a:pPr marL="457200" indent="-457200">
              <a:buAutoNum type="alphaUcPeriod"/>
            </a:pPr>
            <a:r>
              <a:rPr lang="en-US" dirty="0" smtClean="0"/>
              <a:t>5 sec/m</a:t>
            </a:r>
          </a:p>
          <a:p>
            <a:pPr marL="457200" indent="-457200">
              <a:buAutoNum type="alphaUcPeriod"/>
            </a:pPr>
            <a:r>
              <a:rPr lang="en-US" dirty="0" smtClean="0"/>
              <a:t>10 sec/m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10 m/sec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237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calculate velocity, you need to know the total….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90931"/>
            <a:ext cx="10515600" cy="2998720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Distance of the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Time of the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Distance and time of the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Distance, time, and direction of the motion </a:t>
            </a:r>
          </a:p>
        </p:txBody>
      </p:sp>
    </p:spTree>
    <p:extLst>
      <p:ext uri="{BB962C8B-B14F-4D97-AF65-F5344CB8AC3E}">
        <p14:creationId xmlns:p14="http://schemas.microsoft.com/office/powerpoint/2010/main" val="8833159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calculate velocity, you need to know the total….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8612" y="3267011"/>
            <a:ext cx="6763145" cy="2044352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Distance of the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Time of the 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Distance and time of the motion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Distance, time, and direction of the motion </a:t>
            </a: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pic>
        <p:nvPicPr>
          <p:cNvPr id="3074" name="Picture 2" descr="https://o.quizlet.com/.UtOgFLBKs4zWHfUOefmpw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784" y="2239349"/>
            <a:ext cx="2454628" cy="222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7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26645"/>
          </a:xfrm>
        </p:spPr>
        <p:txBody>
          <a:bodyPr/>
          <a:lstStyle/>
          <a:p>
            <a:r>
              <a:rPr lang="en-US" dirty="0" smtClean="0"/>
              <a:t>The change in velocity is called…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155325"/>
            <a:ext cx="10515600" cy="293432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Acceleration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Distance </a:t>
            </a:r>
          </a:p>
          <a:p>
            <a:pPr marL="457200" indent="-457200">
              <a:buAutoNum type="alphaUcPeriod"/>
            </a:pPr>
            <a:r>
              <a:rPr lang="en-US" dirty="0" smtClean="0"/>
              <a:t>Average velocity 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Constant speed  </a:t>
            </a:r>
          </a:p>
          <a:p>
            <a:pPr marL="457200" indent="-45720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0592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most powerful form of energy is…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49263"/>
            <a:ext cx="10515600" cy="314038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Nuclear</a:t>
            </a:r>
          </a:p>
          <a:p>
            <a:pPr marL="457200" indent="-457200">
              <a:buAutoNum type="alphaUcPeriod"/>
            </a:pPr>
            <a:r>
              <a:rPr lang="en-US" dirty="0" smtClean="0"/>
              <a:t>Electromagnetic </a:t>
            </a:r>
          </a:p>
          <a:p>
            <a:pPr marL="457200" indent="-457200">
              <a:buAutoNum type="alphaUcPeriod"/>
            </a:pPr>
            <a:r>
              <a:rPr lang="en-US" dirty="0" smtClean="0"/>
              <a:t>Mechanical </a:t>
            </a:r>
          </a:p>
          <a:p>
            <a:pPr marL="457200" indent="-457200">
              <a:buAutoNum type="alphaUcPeriod"/>
            </a:pPr>
            <a:r>
              <a:rPr lang="en-US" dirty="0" smtClean="0"/>
              <a:t>Heat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278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1226645"/>
          </a:xfrm>
        </p:spPr>
        <p:txBody>
          <a:bodyPr/>
          <a:lstStyle/>
          <a:p>
            <a:r>
              <a:rPr lang="en-US" dirty="0" smtClean="0"/>
              <a:t>The change in velocity is called…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155325"/>
            <a:ext cx="10515600" cy="293432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Acceleration</a:t>
            </a:r>
          </a:p>
          <a:p>
            <a:pPr marL="457200" indent="-457200">
              <a:buAutoNum type="alphaUcPeriod"/>
            </a:pPr>
            <a:r>
              <a:rPr lang="en-US" dirty="0" smtClean="0"/>
              <a:t>Distance </a:t>
            </a:r>
          </a:p>
          <a:p>
            <a:pPr marL="457200" indent="-457200">
              <a:buAutoNum type="alphaUcPeriod"/>
            </a:pPr>
            <a:r>
              <a:rPr lang="en-US" dirty="0" smtClean="0"/>
              <a:t>Average velocity </a:t>
            </a:r>
          </a:p>
          <a:p>
            <a:pPr marL="457200" indent="-457200">
              <a:buAutoNum type="alphaUcPeriod"/>
            </a:pPr>
            <a:r>
              <a:rPr lang="en-US" dirty="0" smtClean="0"/>
              <a:t>Constant speed  </a:t>
            </a:r>
          </a:p>
          <a:p>
            <a:pPr marL="457200" indent="-45720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17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23614"/>
          </a:xfrm>
        </p:spPr>
        <p:txBody>
          <a:bodyPr/>
          <a:lstStyle/>
          <a:p>
            <a:r>
              <a:rPr lang="en-US" dirty="0" smtClean="0"/>
              <a:t>Acceleration can be calculated by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87899"/>
            <a:ext cx="10515600" cy="310175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Measuring speed and time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Dividing distance by time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Dividing the change in velocity by the time needed for that change</a:t>
            </a:r>
          </a:p>
          <a:p>
            <a:pPr marL="457200" indent="-457200">
              <a:buAutoNum type="alphaUcPeriod"/>
            </a:pPr>
            <a:r>
              <a:rPr lang="en-US" dirty="0" smtClean="0"/>
              <a:t>Mass multiplied by velocity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3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23614"/>
          </a:xfrm>
        </p:spPr>
        <p:txBody>
          <a:bodyPr/>
          <a:lstStyle/>
          <a:p>
            <a:r>
              <a:rPr lang="en-US" smtClean="0"/>
              <a:t>Acceleration can be calculated by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87899"/>
            <a:ext cx="10515600" cy="3101751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Measuring speed and time </a:t>
            </a:r>
          </a:p>
          <a:p>
            <a:pPr marL="457200" indent="-457200">
              <a:buAutoNum type="alphaUcPeriod"/>
            </a:pPr>
            <a:r>
              <a:rPr lang="en-US" dirty="0" smtClean="0"/>
              <a:t>Dividing distance by time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Dividing the change in velocity by the time needed for that change</a:t>
            </a:r>
          </a:p>
          <a:p>
            <a:pPr marL="457200" indent="-457200">
              <a:buAutoNum type="alphaUcPeriod"/>
            </a:pPr>
            <a:r>
              <a:rPr lang="en-US" dirty="0" smtClean="0"/>
              <a:t>Mass multiplied by velocity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8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8789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rate at which an object moves is called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75021"/>
            <a:ext cx="10515600" cy="3114630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Speed </a:t>
            </a:r>
          </a:p>
          <a:p>
            <a:pPr marL="457200" indent="-457200">
              <a:buAutoNum type="alphaUcPeriod"/>
            </a:pPr>
            <a:r>
              <a:rPr lang="en-US" dirty="0" smtClean="0"/>
              <a:t>Momentum </a:t>
            </a:r>
          </a:p>
          <a:p>
            <a:pPr marL="457200" indent="-457200">
              <a:buAutoNum type="alphaUcPeriod"/>
            </a:pPr>
            <a:r>
              <a:rPr lang="en-US" dirty="0" smtClean="0"/>
              <a:t>Velocity </a:t>
            </a:r>
          </a:p>
          <a:p>
            <a:pPr marL="457200" indent="-457200">
              <a:buAutoNum type="alphaUcPeriod"/>
            </a:pPr>
            <a:r>
              <a:rPr lang="en-US" dirty="0" smtClean="0"/>
              <a:t>Acceleration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8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8789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rate at which an object moves is called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975021"/>
            <a:ext cx="10515600" cy="3114630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Speed </a:t>
            </a:r>
          </a:p>
          <a:p>
            <a:pPr marL="457200" indent="-457200">
              <a:buAutoNum type="alphaUcPeriod"/>
            </a:pPr>
            <a:r>
              <a:rPr lang="en-US" dirty="0" smtClean="0"/>
              <a:t>Momentum- </a:t>
            </a:r>
            <a:r>
              <a:rPr lang="en-US" dirty="0"/>
              <a:t>the strength or force that something has when it is moving. : the strength or force that allows something to continue or to grow stronger or faster as time passes</a:t>
            </a:r>
            <a:endParaRPr lang="en-US" dirty="0" smtClean="0"/>
          </a:p>
          <a:p>
            <a:pPr marL="457200" indent="-457200">
              <a:buAutoNum type="alphaUcPeriod"/>
            </a:pPr>
            <a:r>
              <a:rPr lang="en-US" dirty="0" smtClean="0"/>
              <a:t>Velocity-</a:t>
            </a:r>
            <a:r>
              <a:rPr lang="en-US" dirty="0"/>
              <a:t>the speed of something in a given direction</a:t>
            </a:r>
            <a:endParaRPr lang="en-US" dirty="0" smtClean="0"/>
          </a:p>
          <a:p>
            <a:pPr marL="457200" indent="-457200">
              <a:buAutoNum type="alphaUcPeriod"/>
            </a:pPr>
            <a:r>
              <a:rPr lang="en-US" dirty="0" smtClean="0"/>
              <a:t>Acceleration-</a:t>
            </a:r>
            <a:r>
              <a:rPr lang="en-US" dirty="0"/>
              <a:t> A change in the velocity of an object. Note: The most familiar kind </a:t>
            </a:r>
            <a:r>
              <a:rPr lang="en-US" dirty="0" err="1"/>
              <a:t>of</a:t>
            </a:r>
            <a:r>
              <a:rPr lang="en-US" b="1" dirty="0" err="1"/>
              <a:t>acceleration</a:t>
            </a:r>
            <a:r>
              <a:rPr lang="en-US" dirty="0"/>
              <a:t> is a change in the speed of an object. An object that stays at the same speed but changes direction, however, is also being accelerated.</a:t>
            </a:r>
          </a:p>
        </p:txBody>
      </p:sp>
    </p:spTree>
    <p:extLst>
      <p:ext uri="{BB962C8B-B14F-4D97-AF65-F5344CB8AC3E}">
        <p14:creationId xmlns:p14="http://schemas.microsoft.com/office/powerpoint/2010/main" val="128218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827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State the first law of motion (Newton’s first law)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43201"/>
            <a:ext cx="10515600" cy="33464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1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827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State the first law of motion (Newton’s first law)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743201"/>
            <a:ext cx="10515600" cy="334645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Every object in a state of rest or uniform motion remains in that state unless an external force is applied to it.  This is called inertia.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Newton’s second law of motion.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933651"/>
            <a:ext cx="10515600" cy="2852737"/>
          </a:xfrm>
        </p:spPr>
        <p:txBody>
          <a:bodyPr/>
          <a:lstStyle/>
          <a:p>
            <a:r>
              <a:rPr lang="en-US" dirty="0" smtClean="0"/>
              <a:t>State Newton’s second law of motion.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23515"/>
            <a:ext cx="10515600" cy="133940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F= ma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Force = mass X acceleration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This describes the relationship between an object’s mass and the amount of force needed to accelerate the object.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9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Newton’s third law of motion.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304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stretched bow has energy of this type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33353"/>
            <a:ext cx="10515600" cy="325629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Motion </a:t>
            </a:r>
          </a:p>
          <a:p>
            <a:pPr marL="457200" indent="-457200">
              <a:buAutoNum type="alphaUcPeriod"/>
            </a:pPr>
            <a:r>
              <a:rPr lang="en-US" dirty="0" smtClean="0"/>
              <a:t>Potential </a:t>
            </a:r>
          </a:p>
          <a:p>
            <a:pPr marL="457200" indent="-457200">
              <a:buAutoNum type="alphaUcPeriod"/>
            </a:pPr>
            <a:r>
              <a:rPr lang="en-US" dirty="0" smtClean="0"/>
              <a:t>Kinetic </a:t>
            </a:r>
          </a:p>
          <a:p>
            <a:pPr marL="457200" indent="-457200">
              <a:buAutoNum type="alphaUcPeriod"/>
            </a:pPr>
            <a:r>
              <a:rPr lang="en-US" dirty="0" smtClean="0"/>
              <a:t>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229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Newton’s third law of motion.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For every action there is an equal and opposite reaction.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66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2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9304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stretched bow has energy of this type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2833353"/>
            <a:ext cx="10515600" cy="3256298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smtClean="0"/>
              <a:t>Motion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Potential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Kinetic </a:t>
            </a:r>
          </a:p>
          <a:p>
            <a:pPr marL="457200" indent="-457200">
              <a:buAutoNum type="alphaUcPeriod"/>
            </a:pPr>
            <a:r>
              <a:rPr lang="en-US" dirty="0" smtClean="0"/>
              <a:t>Velocity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962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23614"/>
          </a:xfrm>
        </p:spPr>
        <p:txBody>
          <a:bodyPr/>
          <a:lstStyle/>
          <a:p>
            <a:r>
              <a:rPr lang="en-US" dirty="0" smtClean="0"/>
              <a:t>Energy is measured 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39415"/>
            <a:ext cx="10515600" cy="305023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err="1" smtClean="0"/>
              <a:t>Newtons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Meters</a:t>
            </a:r>
          </a:p>
          <a:p>
            <a:pPr marL="457200" indent="-457200">
              <a:buAutoNum type="alphaUcPeriod"/>
            </a:pPr>
            <a:r>
              <a:rPr lang="en-US" dirty="0" smtClean="0"/>
              <a:t>Watts </a:t>
            </a:r>
          </a:p>
          <a:p>
            <a:pPr marL="457200" indent="-457200">
              <a:buAutoNum type="alphaUcPeriod"/>
            </a:pPr>
            <a:r>
              <a:rPr lang="en-US" dirty="0" smtClean="0"/>
              <a:t>Joules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37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123614"/>
          </a:xfrm>
        </p:spPr>
        <p:txBody>
          <a:bodyPr/>
          <a:lstStyle/>
          <a:p>
            <a:r>
              <a:rPr lang="en-US" dirty="0" smtClean="0"/>
              <a:t>Energy is measured 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039415"/>
            <a:ext cx="10515600" cy="3050236"/>
          </a:xfrm>
        </p:spPr>
        <p:txBody>
          <a:bodyPr/>
          <a:lstStyle/>
          <a:p>
            <a:pPr marL="457200" indent="-457200">
              <a:buAutoNum type="alphaUcPeriod"/>
            </a:pPr>
            <a:r>
              <a:rPr lang="en-US" dirty="0" err="1" smtClean="0"/>
              <a:t>Newtons</a:t>
            </a:r>
            <a:r>
              <a:rPr lang="en-US" dirty="0" smtClean="0"/>
              <a:t> </a:t>
            </a:r>
          </a:p>
          <a:p>
            <a:pPr marL="457200" indent="-457200">
              <a:buAutoNum type="alphaUcPeriod"/>
            </a:pPr>
            <a:r>
              <a:rPr lang="en-US" dirty="0" smtClean="0"/>
              <a:t>Meters</a:t>
            </a:r>
          </a:p>
          <a:p>
            <a:pPr marL="457200" indent="-457200">
              <a:buAutoNum type="alphaUcPeriod"/>
            </a:pPr>
            <a:r>
              <a:rPr lang="en-US" dirty="0" smtClean="0"/>
              <a:t>Watts </a:t>
            </a:r>
          </a:p>
          <a:p>
            <a:pPr marL="457200" indent="-457200">
              <a:buAutoNum type="alphaUcPeriod"/>
            </a:pPr>
            <a:r>
              <a:rPr lang="en-US" dirty="0" smtClean="0">
                <a:solidFill>
                  <a:srgbClr val="C00000"/>
                </a:solidFill>
              </a:rPr>
              <a:t>Joules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063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1051</Words>
  <Application>Microsoft Office PowerPoint</Application>
  <PresentationFormat>Widescreen</PresentationFormat>
  <Paragraphs>242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5" baseType="lpstr">
      <vt:lpstr>Arial</vt:lpstr>
      <vt:lpstr>Calibri</vt:lpstr>
      <vt:lpstr>Calibri Light</vt:lpstr>
      <vt:lpstr>Office Theme</vt:lpstr>
      <vt:lpstr>Physics SOL Review</vt:lpstr>
      <vt:lpstr>Energy is defined as…</vt:lpstr>
      <vt:lpstr>Energy is defined as…</vt:lpstr>
      <vt:lpstr>The most powerful form of energy is…</vt:lpstr>
      <vt:lpstr>The most powerful form of energy is…</vt:lpstr>
      <vt:lpstr>A stretched bow has energy of this type </vt:lpstr>
      <vt:lpstr>A stretched bow has energy of this type </vt:lpstr>
      <vt:lpstr>Energy is measured in</vt:lpstr>
      <vt:lpstr>Energy is measured in</vt:lpstr>
      <vt:lpstr>Changes in forms of energy (from one type to another) are called</vt:lpstr>
      <vt:lpstr>Changes in forms of energy (from one type to another) are called</vt:lpstr>
      <vt:lpstr>Kinetic energy depends upon</vt:lpstr>
      <vt:lpstr>Kinetic energy depends upon</vt:lpstr>
      <vt:lpstr>Moving electric changes produces…</vt:lpstr>
      <vt:lpstr>Moving electric changes produces…</vt:lpstr>
      <vt:lpstr>Which one has the most kinetic energy? </vt:lpstr>
      <vt:lpstr>Which one has the most kinetic energy? </vt:lpstr>
      <vt:lpstr>What is not an example of how electricity is transferred? </vt:lpstr>
      <vt:lpstr>What is not an example of how electricity is transferred? </vt:lpstr>
      <vt:lpstr>Power is measured in….</vt:lpstr>
      <vt:lpstr>Power is measured in….</vt:lpstr>
      <vt:lpstr>The type of energy transfer that DOES require the objects to actually touch. </vt:lpstr>
      <vt:lpstr>The type of energy transfer that DOES require the objects to actually touch. </vt:lpstr>
      <vt:lpstr>Which source creates electricity from chemicals? </vt:lpstr>
      <vt:lpstr>Which source creates electricity from chemicals? </vt:lpstr>
      <vt:lpstr>True or False.  There are three ways that electricity can be transferred. </vt:lpstr>
      <vt:lpstr>True or False.  There are three ways that electricity can be transferred. </vt:lpstr>
      <vt:lpstr>Describe how a switch controls a circuit. </vt:lpstr>
      <vt:lpstr>Label the source, load, wire, switch, and flow of electrons.   What type of circuit is this? </vt:lpstr>
      <vt:lpstr>Series circuit </vt:lpstr>
      <vt:lpstr>What is the difference between “pitch” and “loudness” </vt:lpstr>
      <vt:lpstr>What is the difference between “pitch” and “loudness” </vt:lpstr>
      <vt:lpstr>Describe how the human ear works. </vt:lpstr>
      <vt:lpstr>Describe how the human ear works. </vt:lpstr>
      <vt:lpstr>The magnetic field of a magnet is strongest…</vt:lpstr>
      <vt:lpstr>The magnetic field of a magnet is strongest…</vt:lpstr>
      <vt:lpstr>Materials that are more difficult to magnetize but tend to stay magnetized are called </vt:lpstr>
      <vt:lpstr>Materials that are more difficult to magnetize but tend to stay magnetized are called </vt:lpstr>
      <vt:lpstr>A material that does not magnetize is … </vt:lpstr>
      <vt:lpstr>A material that does not magnetize is … </vt:lpstr>
      <vt:lpstr>True or False. The north pole of a compass needle points to the magnetic north pole of the magnetic field. </vt:lpstr>
      <vt:lpstr>True or False. The north pole of a compass needle points to the magnetic north pole of the magnetic field. </vt:lpstr>
      <vt:lpstr>Sound travels best in what material? </vt:lpstr>
      <vt:lpstr>Sound travels best in what material? </vt:lpstr>
      <vt:lpstr>If a runner travels 50m in 5 sec, his average speed is </vt:lpstr>
      <vt:lpstr>If a runner travels 50m in 5 sec, his average speed is </vt:lpstr>
      <vt:lpstr>To calculate velocity, you need to know the total….</vt:lpstr>
      <vt:lpstr>To calculate velocity, you need to know the total….</vt:lpstr>
      <vt:lpstr>The change in velocity is called…</vt:lpstr>
      <vt:lpstr>The change in velocity is called…</vt:lpstr>
      <vt:lpstr>Acceleration can be calculated by </vt:lpstr>
      <vt:lpstr>Acceleration can be calculated by </vt:lpstr>
      <vt:lpstr>The rate at which an object moves is called </vt:lpstr>
      <vt:lpstr>The rate at which an object moves is called </vt:lpstr>
      <vt:lpstr>State the first law of motion (Newton’s first law) </vt:lpstr>
      <vt:lpstr>State the first law of motion (Newton’s first law) </vt:lpstr>
      <vt:lpstr>State Newton’s second law of motion. </vt:lpstr>
      <vt:lpstr>State Newton’s second law of motion. </vt:lpstr>
      <vt:lpstr>State Newton’s third law of motion. </vt:lpstr>
      <vt:lpstr>State Newton’s third law of motion. </vt:lpstr>
      <vt:lpstr>PowerPoint Presentation</vt:lpstr>
    </vt:vector>
  </TitlesOfParts>
  <Company>Virginia Beach City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SOL Review</dc:title>
  <dc:creator>Kassandra Hopkins</dc:creator>
  <cp:lastModifiedBy>Kimberly K. Piper</cp:lastModifiedBy>
  <cp:revision>11</cp:revision>
  <dcterms:created xsi:type="dcterms:W3CDTF">2016-05-31T13:35:50Z</dcterms:created>
  <dcterms:modified xsi:type="dcterms:W3CDTF">2016-06-01T02:36:36Z</dcterms:modified>
</cp:coreProperties>
</file>